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71" d="100"/>
          <a:sy n="71" d="100"/>
        </p:scale>
        <p:origin x="56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96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45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80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vanakm/coursera-project/blob/master/Week%201-1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vanakm/coursera-project/blob/master/Week%201-2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Evan Meikleham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05 December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89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Making the decision about how to classify launches as successful or not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available at https://github.com/evanakm/coursera-project/blob/master/Week%201-3.ipynb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E71DDD-05CC-4F55-BC82-BDD80053EB40}"/>
              </a:ext>
            </a:extLst>
          </p:cNvPr>
          <p:cNvSpPr/>
          <p:nvPr/>
        </p:nvSpPr>
        <p:spPr>
          <a:xfrm>
            <a:off x="6260954" y="1800225"/>
            <a:ext cx="3969577" cy="549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Figure out the number of launches and success rate per launch 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FF7591-2C8A-4A60-AE12-51C3755673C0}"/>
              </a:ext>
            </a:extLst>
          </p:cNvPr>
          <p:cNvSpPr/>
          <p:nvPr/>
        </p:nvSpPr>
        <p:spPr>
          <a:xfrm>
            <a:off x="6260953" y="2529409"/>
            <a:ext cx="3969577" cy="549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Figure out the outcome and success rate per orbit type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DB37E7-A2C5-4E09-B48C-10A1276EAA2C}"/>
              </a:ext>
            </a:extLst>
          </p:cNvPr>
          <p:cNvSpPr/>
          <p:nvPr/>
        </p:nvSpPr>
        <p:spPr>
          <a:xfrm>
            <a:off x="6260951" y="3261159"/>
            <a:ext cx="3969577" cy="953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Separate successes (grouped by landing in ocean, ground pad, drone ship) from unsuccessful landings/mission failures.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B2C9B2-D8B0-4647-990B-E55ACB10C1CC}"/>
              </a:ext>
            </a:extLst>
          </p:cNvPr>
          <p:cNvSpPr/>
          <p:nvPr/>
        </p:nvSpPr>
        <p:spPr>
          <a:xfrm>
            <a:off x="6260947" y="4493481"/>
            <a:ext cx="3969577" cy="549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Encode success as 1 in the ‘Class’ variable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Plots to analyze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 Flight Number (color coded by success/failure) (to see if heavier/lighter rockets had more success as SpaceX became more experienced)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vs Flight Number (see if some sites are more prone to success/failure over time)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Site (see if heavier loads are launched from some locations)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Rates of mission/orbit types (and also see successes over time)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by year (see the rate of technological improvement)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https://github.com/evanakm/coursera-project/blob/master/Week%202-2.ipynb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Distinct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Cumulative and average payloads by site/booster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of first successful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Boosters that have had successes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Number and rate of success/failures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https://github.com/evanakm/coursera-project/blob/master/Week%202-1.ipynb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Folium package to create masks with launch sites, with clusters of launch sites so that the maps were not too busy or confusing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wanted to see how close the launch sites are to the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https://github.com/evanakm/coursera-project/blob/master/Week%202-3.ipynb</a:t>
            </a:r>
            <a:endParaRPr lang="en-US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222AB-B324-4C69-947C-9ACCE7D89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3" y="3890790"/>
            <a:ext cx="3606527" cy="2163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29D55F-7659-4876-8A76-F1AF67CC0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249" y="3890790"/>
            <a:ext cx="3621481" cy="2163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9A3D91-A0B2-484F-997B-32162658A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759" y="3919119"/>
            <a:ext cx="3542070" cy="21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40441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plot success rates by launch site and be able to change a pie chart interactively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 plotted successes vs payload mass (and booster category) filtered interactively by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https://github.com/evanakm/coursera-project/blob/master/spacex_dash_app.py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FE8D2-B554-4E27-A080-DD5B6C3A4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494" y="1561148"/>
            <a:ext cx="5086619" cy="46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CE431F4-F48F-46B8-9FBF-D49103E66E1F}"/>
              </a:ext>
            </a:extLst>
          </p:cNvPr>
          <p:cNvSpPr txBox="1">
            <a:spLocks/>
          </p:cNvSpPr>
          <p:nvPr/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Turn all values into numerical and one-hot categorical variables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two categories to predict, so simple separation models can be trained. (Logistic regression, support vector, nearest neighbor, and decision tree)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https://github.com/evanakm/coursera-project/blob/master/Week%204-1.ipynb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AF0020-98A5-421F-A819-B7B498E86B1D}"/>
              </a:ext>
            </a:extLst>
          </p:cNvPr>
          <p:cNvSpPr/>
          <p:nvPr/>
        </p:nvSpPr>
        <p:spPr>
          <a:xfrm>
            <a:off x="5916706" y="1800225"/>
            <a:ext cx="4722611" cy="549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Turn data into numerical values and store in PANDAS frames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E88611-3B63-41AE-B2D5-9C1C96FA2332}"/>
              </a:ext>
            </a:extLst>
          </p:cNvPr>
          <p:cNvSpPr/>
          <p:nvPr/>
        </p:nvSpPr>
        <p:spPr>
          <a:xfrm>
            <a:off x="5916705" y="2529409"/>
            <a:ext cx="4722611" cy="549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Standardize the independent variables into z-scores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7B8EA0-E851-480A-8B99-57FA35D0B914}"/>
              </a:ext>
            </a:extLst>
          </p:cNvPr>
          <p:cNvSpPr/>
          <p:nvPr/>
        </p:nvSpPr>
        <p:spPr>
          <a:xfrm>
            <a:off x="5916703" y="3261159"/>
            <a:ext cx="4722611" cy="549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Divide into training and test sets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02DB26-D3F8-428A-94A9-8DB671AA686B}"/>
              </a:ext>
            </a:extLst>
          </p:cNvPr>
          <p:cNvSpPr/>
          <p:nvPr/>
        </p:nvSpPr>
        <p:spPr>
          <a:xfrm>
            <a:off x="5916702" y="3990343"/>
            <a:ext cx="4722611" cy="773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Use </a:t>
            </a:r>
            <a:r>
              <a:rPr lang="en-CA" dirty="0" err="1"/>
              <a:t>GridSearchCV</a:t>
            </a:r>
            <a:r>
              <a:rPr lang="en-CA" dirty="0"/>
              <a:t> to try to fit </a:t>
            </a:r>
            <a:r>
              <a:rPr lang="en-US" dirty="0"/>
              <a:t>logistic regression, support vector, nearest neighbor, and decision tree using 10-fold cross validation to training set</a:t>
            </a:r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92D5E1-96E1-43A3-AE79-C1E66E528882}"/>
              </a:ext>
            </a:extLst>
          </p:cNvPr>
          <p:cNvSpPr/>
          <p:nvPr/>
        </p:nvSpPr>
        <p:spPr>
          <a:xfrm>
            <a:off x="5916701" y="4944133"/>
            <a:ext cx="4722611" cy="549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Get scores of best models on the test set, and look at confusion matrix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E5949D-5A27-49B6-B84B-005D2439BD39}"/>
              </a:ext>
            </a:extLst>
          </p:cNvPr>
          <p:cNvSpPr/>
          <p:nvPr/>
        </p:nvSpPr>
        <p:spPr>
          <a:xfrm>
            <a:off x="5916700" y="5673317"/>
            <a:ext cx="4722611" cy="773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Decide on the method and model that has the best score for the test set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6" y="1807337"/>
            <a:ext cx="4322546" cy="3549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results: an predictive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created (topmost image)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lower left (different site than the previous slide)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analysis. Confusion matrix was the same for all methods. (Lower right)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348E4-380F-4CDE-9DEC-D7E0ADDDC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286" y="1665044"/>
            <a:ext cx="5829580" cy="1763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6311D-2359-4AB4-BD3B-941FF1C24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286" y="3668324"/>
            <a:ext cx="3426532" cy="3049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7ACAC0-B5B3-4586-A83A-D72D79661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5432" y="3673736"/>
            <a:ext cx="32194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0333738" cy="175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time goes on, more missions were launched from CCAFS SLC40, and the success rate clearly goes from mostly failing to mostly succeeding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time goes on, fewer launches are made from VAFB SLC 4E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349962-337A-49A6-8A6C-0549340AD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4173967"/>
            <a:ext cx="10273279" cy="20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555C10-23B0-4955-B4D6-599F3E3F0D3C}"/>
              </a:ext>
            </a:extLst>
          </p:cNvPr>
          <p:cNvSpPr txBox="1">
            <a:spLocks/>
          </p:cNvSpPr>
          <p:nvPr/>
        </p:nvSpPr>
        <p:spPr>
          <a:xfrm>
            <a:off x="864973" y="2057400"/>
            <a:ext cx="10333738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time goes on, more missions were launched with higher payloads, up to a max of 16000 kg, and the success rate (of rocket reusability) is getting closer to 100%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harder to visually see patterns below the maximum payload, but the success rate is clearly higher as time goes 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95F5BF-87FF-47F9-8E40-A5F975F71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21" y="4188972"/>
            <a:ext cx="10651890" cy="21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06071"/>
            <a:ext cx="4953057" cy="438763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100% success rates for certain orbits (ES-L1, GEO, HEO, and SSO)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and ISS missions have a lower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from the Orbit vs Flight Number plot that there were many more GTO/ISS missions, whereas some of the orbits with high success rates only had one or two missions.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393B8-DB4F-4DFC-8880-F8C7671B4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382" y="1305204"/>
            <a:ext cx="3259230" cy="2833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0747D6-FD21-432F-A967-C2986A39C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883" y="4224954"/>
            <a:ext cx="38957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time goes on, there are more Very Low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missions are to the ISS (International Space Station) or GTO missions.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82F9B8-21B6-46AA-BC17-E8DE68C5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877" y="2247899"/>
            <a:ext cx="5177814" cy="333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payloads were for the Very Low (VLEO) missions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GTO missions had payloads between ~3000 and ~8000 kilograms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99AB9-603F-4407-BE12-5450BC0DC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553" y="1751816"/>
            <a:ext cx="6097092" cy="360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 was in 2014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 2019, the success rate has been above 80%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have been more successes than failures since 2016.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3A55D3-D09F-4D40-9397-F6317CED6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522" y="1625525"/>
            <a:ext cx="5875572" cy="42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374451" cy="12618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SQL query for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E2335-4161-4DFE-A28A-2856FBBE0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825371"/>
            <a:ext cx="9272884" cy="265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902037" cy="16033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of launches from sites starting with CCA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Missions here are launched by both SpaceX and NASA. There are no successful landings, but the years are early.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89C57-605D-452F-8BBA-BC5EC413C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542" y="3107098"/>
            <a:ext cx="6515857" cy="370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 (CRS) rockets carried a cumulative total of 45,596 kilograms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1A7ED-95E0-409A-B24D-877C0567C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426311"/>
            <a:ext cx="88487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of a F9 v1.1 mission is 2928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623F8-D74B-40F9-BF26-E9E9BFA4C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519362"/>
            <a:ext cx="10721376" cy="219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ground landing date was 2018-07-22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4B5205-5D8F-4D29-964A-9B6498A5A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516" y="2856260"/>
            <a:ext cx="91725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91002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Boosters which have successfully landed on drone ship and had payload mass greater than 4000 but less than 6000: (Prefix only, full names in screenshot)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B4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B5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AD4B4-5EA3-4143-92C4-9515EB08F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38" y="1666952"/>
            <a:ext cx="6317705" cy="476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100 successful missions,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failure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19BBF-5C56-4F72-A705-C5068698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342035"/>
            <a:ext cx="91059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boosters that carried the maximum payload were F9 B5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CAB7F-A171-430F-8DA9-8AFA0E2B0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19" y="2314576"/>
            <a:ext cx="9354503" cy="43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were two failed landing outcomes in 2015 (“No attempt” and “Precluded” were not included in failures)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Both were launched from CCAFS LC-40, and both were LEO ISS missions launched by NASA.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68E665-D600-48EA-998B-0AC556B2F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76" y="3429000"/>
            <a:ext cx="99250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26456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landings were not attempted, followed by failures on a drone ship and success on a drone ship, in equal quantities.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DD184-031B-40EF-9BCA-B9D75D46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723" y="2969636"/>
            <a:ext cx="7897331" cy="286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sites are in California and Florida, near the coasts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114D9D-7E4A-4471-82EB-DF09AC148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1781"/>
            <a:ext cx="7347473" cy="1635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11D91C-1022-45A3-A0B6-67591F982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89919"/>
            <a:ext cx="58674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44BC07-CDF5-4CEA-944D-055E88BB4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310" y="4253968"/>
            <a:ext cx="4953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 are clustered by site, especially when zoomed out.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 with successful landings are indicated by green, otherwise red. (Colored labels only seen when clicked, as in the lower right)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Launches by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621A1-C93D-4FEB-A4F4-F7F67DF36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12" y="3256349"/>
            <a:ext cx="6863715" cy="2920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729F17-D4E8-44A8-AE8E-CFB21B55C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602" y="3462553"/>
            <a:ext cx="3268370" cy="271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CCAFS location is 0.8534 km from the coast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from the coast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44513-E673-4BE8-9D52-BDD4101B8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024" y="2437047"/>
            <a:ext cx="4759587" cy="4271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E9CA4-E406-48D4-BE40-EA94F5226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8" y="4098696"/>
            <a:ext cx="6011732" cy="9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94230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41.7% (the most) successes came from Kissimmee St Cloud (KSC LC-39A)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Note that “All Sites” is chosen in the dropdown menu.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Successes by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31B48-E4F8-4B7E-B840-DEA6A5C24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0975"/>
            <a:ext cx="5565289" cy="547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2"/>
            <a:ext cx="5660840" cy="3083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want to enter the Commercial Space Sector, but there is a large barrier to entry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we can guess whether a rocket is reusable, we can better predict our costs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be training a predictive model that takes in the data about a launch and predicts whether the Falcon 9 first stage rocket will or will not be able to land.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490297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Kissimmee was the site with the highest success rate.</a:t>
            </a:r>
          </a:p>
          <a:p>
            <a:endParaRPr lang="en-US" dirty="0"/>
          </a:p>
          <a:p>
            <a:r>
              <a:rPr lang="en-US" dirty="0"/>
              <a:t>76.9% of launches from KSC LC-39A were successful.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Piechart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for Site with Highest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7D702-3FA7-42AD-AFE8-0A698F0C5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349" y="1255592"/>
            <a:ext cx="5582623" cy="549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01760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sites is chosen in the dropdown menu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(X-axis) vs Outcome (i.e. class, 1=success, Y-axis)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slider has been chosen for the range 2500kg to 10000 kg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4CD1C-D42B-40B2-957A-9D5A36E4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5537"/>
            <a:ext cx="5361972" cy="52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After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try various parameters for Logistic Regression, Support Vector Machines, Decision Tree, and k-NN models, and getting scores from the test sets, the best model for classification is the Decision Tree.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04E10-4834-4688-8BFB-4D6A07F50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71" y="1835153"/>
            <a:ext cx="4391081" cy="318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model is a Decision Tree using Gini criterion, a max depth of 14,  2 samples per leaf, 10 samples per split, and the “best” splitter.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33839-486F-4C1F-A64B-551559281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3937"/>
            <a:ext cx="12192000" cy="1661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E350AB-4594-4291-8579-CAF95CF9E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833" y="3745136"/>
            <a:ext cx="4219149" cy="290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seems as though we have found an effective set of descriptive parameters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seems well fit when used on the test 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Nevertheless, there are only ~100 datapoints, so there are only ~20 test points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test score of the best model is over 90%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prediction matrix has 83 variables (including one-hot variables)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only 90 data points for F9 missions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table is pre-scaling.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ABED8-85ED-4929-97D4-0E3B6622D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14695"/>
            <a:ext cx="12192000" cy="26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640920" y="1215335"/>
            <a:ext cx="10104817" cy="510401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has a publicly available API (api.spacexdata.com) where physical and engineering data about each launch can be retrieved. Additional data was retrieved by web-scraping from Wikipedia tables.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Python (NumPy and Pandas) were used to format data to be fed into statistical models. Missing data was removed or cleaned, and launches were classified as “success” or “failure”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SkiKit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-Learn was used to train various classes of statistical classification models, and the best ones was selected.</a:t>
            </a:r>
            <a:endParaRPr lang="en-US" sz="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Physical data was collected by using SpaceX’s public API </a:t>
            </a: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</a:t>
            </a:r>
            <a:endParaRPr lang="en-US" alt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Rockets/Boosters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Python packages (Mostly NumPy and PANDAS) were used to drop irrelevant fields and place the data into usable tables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 values were either dropped or else replaced with mean values (among Falcon 9 launches)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via SpaceX REST calls can be seen at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https://github.com/evanakm/coursera-project/blob/master/Week%201-1.ipynb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15B133-CE58-4EE7-8397-B95B68F25044}"/>
              </a:ext>
            </a:extLst>
          </p:cNvPr>
          <p:cNvSpPr/>
          <p:nvPr/>
        </p:nvSpPr>
        <p:spPr>
          <a:xfrm>
            <a:off x="5916706" y="1800225"/>
            <a:ext cx="3969577" cy="549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Get Booster Data from SpaceX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A99901-DF05-4821-A298-DC5099079DE2}"/>
              </a:ext>
            </a:extLst>
          </p:cNvPr>
          <p:cNvSpPr/>
          <p:nvPr/>
        </p:nvSpPr>
        <p:spPr>
          <a:xfrm>
            <a:off x="5916705" y="2529409"/>
            <a:ext cx="3969577" cy="549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Get Launch Location Data from 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853869-BA77-405B-B27D-115572156A6E}"/>
              </a:ext>
            </a:extLst>
          </p:cNvPr>
          <p:cNvSpPr/>
          <p:nvPr/>
        </p:nvSpPr>
        <p:spPr>
          <a:xfrm>
            <a:off x="5916703" y="3261159"/>
            <a:ext cx="3969577" cy="549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Get Payload Data (mass and orbit) from API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7EC5E-C1FF-47EF-921F-B3F294712662}"/>
              </a:ext>
            </a:extLst>
          </p:cNvPr>
          <p:cNvSpPr/>
          <p:nvPr/>
        </p:nvSpPr>
        <p:spPr>
          <a:xfrm>
            <a:off x="5916702" y="3990343"/>
            <a:ext cx="3969577" cy="773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Get Core Data (legs, landing pad, fins, number of times reused, etc.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947E54-117E-4A30-BB7E-2F0238C7660F}"/>
              </a:ext>
            </a:extLst>
          </p:cNvPr>
          <p:cNvSpPr/>
          <p:nvPr/>
        </p:nvSpPr>
        <p:spPr>
          <a:xfrm>
            <a:off x="5916701" y="4944133"/>
            <a:ext cx="3969577" cy="549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Organize into a dictionary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7FCB41-6E10-47A3-A852-F09D28CC308E}"/>
              </a:ext>
            </a:extLst>
          </p:cNvPr>
          <p:cNvSpPr/>
          <p:nvPr/>
        </p:nvSpPr>
        <p:spPr>
          <a:xfrm>
            <a:off x="5916700" y="5673317"/>
            <a:ext cx="3969577" cy="773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Filter for Falcon 9 launches. Replace missing values for payload mass with average mass.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via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be seen at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https://github.com/evanakm/coursera-project/blob/master/Week%201-2.ipynb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F8A66-6B8B-4023-AC38-D9B51C8D831F}"/>
              </a:ext>
            </a:extLst>
          </p:cNvPr>
          <p:cNvSpPr/>
          <p:nvPr/>
        </p:nvSpPr>
        <p:spPr>
          <a:xfrm>
            <a:off x="5916706" y="1800225"/>
            <a:ext cx="3969577" cy="549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Get Falcon 9 Data from </a:t>
            </a:r>
            <a:r>
              <a:rPr lang="en-CA" dirty="0" err="1"/>
              <a:t>Wikipage</a:t>
            </a:r>
            <a:r>
              <a:rPr lang="en-CA" dirty="0"/>
              <a:t> (use requests Python library)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8895A6-19D3-48DA-A63F-45D94E84DAE5}"/>
              </a:ext>
            </a:extLst>
          </p:cNvPr>
          <p:cNvSpPr/>
          <p:nvPr/>
        </p:nvSpPr>
        <p:spPr>
          <a:xfrm>
            <a:off x="5916705" y="2529409"/>
            <a:ext cx="3969577" cy="549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Use </a:t>
            </a:r>
            <a:r>
              <a:rPr lang="en-CA" dirty="0" err="1"/>
              <a:t>BeautifulSoup</a:t>
            </a:r>
            <a:r>
              <a:rPr lang="en-CA" dirty="0"/>
              <a:t> to extract tables from pages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7691DC-6B8B-4BDF-BA39-B06860ED8390}"/>
              </a:ext>
            </a:extLst>
          </p:cNvPr>
          <p:cNvSpPr/>
          <p:nvPr/>
        </p:nvSpPr>
        <p:spPr>
          <a:xfrm>
            <a:off x="5916703" y="3261159"/>
            <a:ext cx="3969577" cy="549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Get table of first launches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A98FF5-1374-4064-9FAD-68EF3DCADD5B}"/>
              </a:ext>
            </a:extLst>
          </p:cNvPr>
          <p:cNvSpPr/>
          <p:nvPr/>
        </p:nvSpPr>
        <p:spPr>
          <a:xfrm>
            <a:off x="5916702" y="3990343"/>
            <a:ext cx="3969577" cy="773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Extract Flight number, site, payload, mass, orbit, customer, outcome, booster, landing, date and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FD332A-3444-4E17-8625-3961AF6009BE}"/>
              </a:ext>
            </a:extLst>
          </p:cNvPr>
          <p:cNvSpPr/>
          <p:nvPr/>
        </p:nvSpPr>
        <p:spPr>
          <a:xfrm>
            <a:off x="5916701" y="4944133"/>
            <a:ext cx="3969577" cy="549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Organize into a dictionary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764974-E114-4FA4-848F-189EE06285D0}"/>
              </a:ext>
            </a:extLst>
          </p:cNvPr>
          <p:cNvSpPr/>
          <p:nvPr/>
        </p:nvSpPr>
        <p:spPr>
          <a:xfrm>
            <a:off x="5916700" y="5673317"/>
            <a:ext cx="3969577" cy="773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Export as a PANDAS </a:t>
            </a:r>
            <a:r>
              <a:rPr lang="en-CA" dirty="0" err="1"/>
              <a:t>DataFrame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</TotalTime>
  <Words>1934</Words>
  <Application>Microsoft Office PowerPoint</Application>
  <PresentationFormat>Widescreen</PresentationFormat>
  <Paragraphs>224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Evan Meikleham</cp:lastModifiedBy>
  <cp:revision>192</cp:revision>
  <dcterms:created xsi:type="dcterms:W3CDTF">2021-04-29T18:58:34Z</dcterms:created>
  <dcterms:modified xsi:type="dcterms:W3CDTF">2021-12-06T03:53:39Z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